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62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6" r:id="rId22"/>
    <p:sldId id="307" r:id="rId23"/>
    <p:sldId id="308" r:id="rId24"/>
    <p:sldId id="309" r:id="rId25"/>
    <p:sldId id="310" r:id="rId26"/>
    <p:sldId id="302" r:id="rId27"/>
    <p:sldId id="311" r:id="rId28"/>
    <p:sldId id="304" r:id="rId29"/>
    <p:sldId id="305" r:id="rId30"/>
    <p:sldId id="278" r:id="rId3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Medium" panose="00000600000000000000" pitchFamily="2" charset="0"/>
      <p:regular r:id="rId37"/>
      <p:bold r:id="rId38"/>
      <p:italic r:id="rId39"/>
      <p:boldItalic r:id="rId40"/>
    </p:embeddedFont>
    <p:embeddedFont>
      <p:font typeface="Montserrat SemiBold" panose="00000700000000000000" pitchFamily="2" charset="0"/>
      <p:regular r:id="rId41"/>
      <p:bold r:id="rId42"/>
      <p:italic r:id="rId43"/>
      <p:boldItalic r:id="rId44"/>
    </p:embeddedFont>
    <p:embeddedFont>
      <p:font typeface="Poppins SemiBold" panose="000007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8fed5972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8fed5972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7dd66fcb2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7dd66fcb2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58500" y="445025"/>
            <a:ext cx="76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 amt="50000"/>
          </a:blip>
          <a:srcRect t="16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58500" y="311725"/>
            <a:ext cx="777300" cy="64800"/>
          </a:xfrm>
          <a:prstGeom prst="rect">
            <a:avLst/>
          </a:prstGeom>
          <a:solidFill>
            <a:srgbClr val="0F8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4749925"/>
            <a:ext cx="1960800" cy="393600"/>
          </a:xfrm>
          <a:prstGeom prst="round1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27" y="4801329"/>
            <a:ext cx="569688" cy="24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 descr="https://impstudio.id/wp-content/uploads/2019/06/imp-logo-lo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8248" y="4855013"/>
            <a:ext cx="644234" cy="21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 descr="Berkas:Kementerian Agama new logo.png - Wikipedia bahasa Indonesia,  ensiklopedia beb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225" y="4837398"/>
            <a:ext cx="277245" cy="2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1335725" y="311725"/>
            <a:ext cx="569700" cy="6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 amt="58999"/>
          </a:blip>
          <a:srcRect t="16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4749925"/>
            <a:ext cx="1960800" cy="393600"/>
          </a:xfrm>
          <a:prstGeom prst="round1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4427" y="4801329"/>
            <a:ext cx="569688" cy="24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 descr="https://impstudio.id/wp-content/uploads/2019/06/imp-logo-long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68248" y="4855013"/>
            <a:ext cx="644234" cy="21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Berkas:Kementerian Agama new logo.png - Wikipedia bahasa Indonesia,  ensiklopedia beba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6225" y="4837398"/>
            <a:ext cx="277245" cy="2487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ontend.erkam-v2.kemenag.go.id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"/>
            <a:ext cx="9144000" cy="523198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551500" y="1483368"/>
            <a:ext cx="7373700" cy="19150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PANDUAN</a:t>
            </a:r>
            <a:br>
              <a:rPr lang="en-GB" sz="1600" b="1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PROSES UPLOAD DOKUMEN PENGAJUAN BOS TAHAP 1 2024 PADA ERKAM V2</a:t>
            </a:r>
            <a:br>
              <a:rPr lang="en-GB" sz="1600" b="1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BAGI MADRASAH YANG TELAH MEMILIKI AKUN EDM ERKAM V2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51500" y="3734725"/>
            <a:ext cx="38607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Kementerian Agama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bg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Republik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Indonesia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bg1"/>
              </a:solidFill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635481" y="705306"/>
            <a:ext cx="2817504" cy="603677"/>
            <a:chOff x="5215450" y="2278000"/>
            <a:chExt cx="3261000" cy="698700"/>
          </a:xfrm>
        </p:grpSpPr>
        <p:sp>
          <p:nvSpPr>
            <p:cNvPr id="70" name="Google Shape;70;p13"/>
            <p:cNvSpPr/>
            <p:nvPr/>
          </p:nvSpPr>
          <p:spPr>
            <a:xfrm>
              <a:off x="5215450" y="2278000"/>
              <a:ext cx="3261000" cy="698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71680" y="2365304"/>
              <a:ext cx="982241" cy="426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 descr="https://impstudio.id/wp-content/uploads/2019/06/imp-logo-long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81739" y="2457865"/>
              <a:ext cx="1110773" cy="36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 descr="Berkas:Kementerian Agama new logo.png - Wikipedia bahasa Indonesia,  ensiklopedia beba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02351" y="2427493"/>
              <a:ext cx="478020" cy="4288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3"/>
          <p:cNvSpPr/>
          <p:nvPr/>
        </p:nvSpPr>
        <p:spPr>
          <a:xfrm>
            <a:off x="6922650" y="786188"/>
            <a:ext cx="1741800" cy="441900"/>
          </a:xfrm>
          <a:prstGeom prst="rect">
            <a:avLst/>
          </a:prstGeom>
          <a:solidFill>
            <a:srgbClr val="0F84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</a:t>
            </a:r>
            <a:endParaRPr sz="8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C473-09D5-79D1-EC77-95A3092D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Dokumen Surat </a:t>
            </a:r>
            <a:r>
              <a:rPr lang="en-US" sz="2200" dirty="0" err="1"/>
              <a:t>Pertanggung</a:t>
            </a:r>
            <a:r>
              <a:rPr lang="en-US" sz="2200" dirty="0"/>
              <a:t> </a:t>
            </a:r>
            <a:r>
              <a:rPr lang="en-US" sz="2200" dirty="0" err="1"/>
              <a:t>Jawaban</a:t>
            </a:r>
            <a:r>
              <a:rPr lang="en-US" sz="2200" dirty="0"/>
              <a:t> </a:t>
            </a:r>
            <a:r>
              <a:rPr lang="en-US" sz="2200" dirty="0" err="1"/>
              <a:t>Mutlak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(SPTJM)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D3CEB-48DC-11C6-AA14-808C0A15F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 SPTJM, Madrasah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melakukan Tarik format SPTJM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”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Lengkapi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konversi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pdf dan </a:t>
            </a:r>
            <a:r>
              <a:rPr lang="en-US" dirty="0" err="1">
                <a:solidFill>
                  <a:schemeClr val="tx1"/>
                </a:solidFill>
              </a:rPr>
              <a:t>diupload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Upload.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846A8-ED53-F8CF-7A9F-E5D9398F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8" y="1874771"/>
            <a:ext cx="8004875" cy="94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38EFE-0AD7-F24C-057D-9A514C04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8" y="3777502"/>
            <a:ext cx="7911885" cy="9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C6AD-E4F3-F254-4630-BD0DC62F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Dokumen Surat </a:t>
            </a:r>
            <a:r>
              <a:rPr lang="en-US" dirty="0" err="1"/>
              <a:t>Perjanjian</a:t>
            </a:r>
            <a:r>
              <a:rPr lang="en-US" dirty="0"/>
              <a:t> Kerjasama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2219C-B041-76A9-78BC-7592DC99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Madrasah </a:t>
            </a:r>
            <a:r>
              <a:rPr lang="en-US" dirty="0" err="1"/>
              <a:t>dapat</a:t>
            </a:r>
            <a:r>
              <a:rPr lang="en-US" dirty="0"/>
              <a:t> melakukan </a:t>
            </a:r>
            <a:r>
              <a:rPr lang="en-US" dirty="0" err="1"/>
              <a:t>pengisian</a:t>
            </a:r>
            <a:r>
              <a:rPr lang="en-US" dirty="0"/>
              <a:t> Surat </a:t>
            </a:r>
            <a:r>
              <a:rPr lang="en-US" dirty="0" err="1"/>
              <a:t>Perjanjian</a:t>
            </a:r>
            <a:r>
              <a:rPr lang="en-US" dirty="0"/>
              <a:t> Kerjasama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Generate.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90E27-EA57-4095-3AA8-46F24464A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0" y="2170032"/>
            <a:ext cx="7853931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AA8A0-BBE3-BA9C-3073-CB8A0F22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41702"/>
            <a:ext cx="8520600" cy="412717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Nomor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, Nama </a:t>
            </a:r>
            <a:r>
              <a:rPr lang="en-US" dirty="0" err="1">
                <a:solidFill>
                  <a:schemeClr val="tx1"/>
                </a:solidFill>
              </a:rPr>
              <a:t>Kepala</a:t>
            </a:r>
            <a:r>
              <a:rPr lang="en-US" dirty="0">
                <a:solidFill>
                  <a:schemeClr val="tx1"/>
                </a:solidFill>
              </a:rPr>
              <a:t> Madrasah, Alamat dan </a:t>
            </a:r>
            <a:r>
              <a:rPr lang="en-US" dirty="0" err="1">
                <a:solidFill>
                  <a:schemeClr val="tx1"/>
                </a:solidFill>
              </a:rPr>
              <a:t>kecamatan</a:t>
            </a:r>
            <a:r>
              <a:rPr lang="en-US" dirty="0">
                <a:solidFill>
                  <a:schemeClr val="tx1"/>
                </a:solidFill>
              </a:rPr>
              <a:t>. Dokumen </a:t>
            </a:r>
            <a:r>
              <a:rPr lang="en-US" dirty="0" err="1">
                <a:solidFill>
                  <a:schemeClr val="tx1"/>
                </a:solidFill>
              </a:rPr>
              <a:t>otomatis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terisikan</a:t>
            </a:r>
            <a:r>
              <a:rPr lang="en-US" dirty="0">
                <a:solidFill>
                  <a:schemeClr val="tx1"/>
                </a:solidFill>
              </a:rPr>
              <a:t> sesuai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input. Lalu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download untuk 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 dokumen. </a:t>
            </a:r>
            <a:r>
              <a:rPr lang="en-US" dirty="0" err="1">
                <a:solidFill>
                  <a:schemeClr val="tx1"/>
                </a:solidFill>
              </a:rPr>
              <a:t>Lengkapi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B94AA-3659-89D9-6579-153A3AF4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4" y="1516514"/>
            <a:ext cx="5230680" cy="34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2BE2-CB1C-C793-2CA4-E79142C7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26203"/>
            <a:ext cx="8520600" cy="41426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Upload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berkas</a:t>
            </a:r>
            <a:r>
              <a:rPr lang="en-US" dirty="0">
                <a:solidFill>
                  <a:schemeClr val="tx1"/>
                </a:solidFill>
              </a:rPr>
              <a:t> dokumen Surat </a:t>
            </a:r>
            <a:r>
              <a:rPr lang="en-US" dirty="0" err="1">
                <a:solidFill>
                  <a:schemeClr val="tx1"/>
                </a:solidFill>
              </a:rPr>
              <a:t>Perjanjian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Sama dalam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PDF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dalam aplikasi </a:t>
            </a:r>
            <a:r>
              <a:rPr lang="en-US" dirty="0" err="1">
                <a:solidFill>
                  <a:schemeClr val="tx1"/>
                </a:solidFill>
              </a:rPr>
              <a:t>erkam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Upload.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2019A-8CBD-D7E3-677F-6DD0BECF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1" y="1641492"/>
            <a:ext cx="7973878" cy="6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B2C7-4B1F-3714-D8B7-8FC60709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Dokumen </a:t>
            </a:r>
            <a:r>
              <a:rPr lang="en-US" sz="1900" dirty="0" err="1"/>
              <a:t>Rencana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 </a:t>
            </a:r>
            <a:r>
              <a:rPr lang="en-US" sz="1900" dirty="0" err="1"/>
              <a:t>Anggaran</a:t>
            </a:r>
            <a:r>
              <a:rPr lang="en-US" sz="1900" dirty="0"/>
              <a:t> Madrasah (RKAM)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51BF6-E9BA-7399-EBE0-4710D8C5B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Pastikan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2024, madrasah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mengisikan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dan </a:t>
            </a:r>
            <a:r>
              <a:rPr lang="en-US" dirty="0" err="1"/>
              <a:t>Belanja</a:t>
            </a:r>
            <a:r>
              <a:rPr lang="en-US" dirty="0"/>
              <a:t> pada </a:t>
            </a:r>
            <a:r>
              <a:rPr lang="en-US" dirty="0" err="1"/>
              <a:t>pagu</a:t>
            </a:r>
            <a:r>
              <a:rPr lang="en-US" dirty="0"/>
              <a:t> </a:t>
            </a:r>
            <a:r>
              <a:rPr lang="en-US" dirty="0" err="1"/>
              <a:t>Definitif</a:t>
            </a:r>
            <a:r>
              <a:rPr lang="en-US" dirty="0"/>
              <a:t>.</a:t>
            </a:r>
          </a:p>
          <a:p>
            <a:r>
              <a:rPr lang="en-US" dirty="0"/>
              <a:t>Aplikasi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inputan</a:t>
            </a:r>
            <a:r>
              <a:rPr lang="en-US" dirty="0"/>
              <a:t> madrasah.</a:t>
            </a:r>
          </a:p>
          <a:p>
            <a:r>
              <a:rPr lang="en-US" dirty="0"/>
              <a:t>Untuk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RKAM 2024 </a:t>
            </a:r>
            <a:r>
              <a:rPr lang="en-US" dirty="0" err="1"/>
              <a:t>dapat</a:t>
            </a:r>
            <a:r>
              <a:rPr lang="en-US" dirty="0"/>
              <a:t> di klik </a:t>
            </a:r>
            <a:r>
              <a:rPr lang="en-US" dirty="0" err="1"/>
              <a:t>tombol</a:t>
            </a:r>
            <a:r>
              <a:rPr lang="en-US" dirty="0"/>
              <a:t> “Lihat Data”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Aplikasi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RKAM 2024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96C77-7328-24A7-A421-6F632244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0154"/>
            <a:ext cx="5478651" cy="1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D213-D9D7-CF18-B77E-10206231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Dokumen </a:t>
            </a:r>
            <a:r>
              <a:rPr lang="en-US" sz="2000" dirty="0" err="1"/>
              <a:t>Kuitansi</a:t>
            </a:r>
            <a:r>
              <a:rPr lang="en-US" sz="2000" dirty="0"/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1 TA.2024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0D28-E688-5A7B-9418-2369E1865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mendapatkan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formulir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kuitansi</a:t>
            </a:r>
            <a:r>
              <a:rPr lang="en-US" sz="1600" dirty="0">
                <a:solidFill>
                  <a:schemeClr val="tx1"/>
                </a:solidFill>
              </a:rPr>
              <a:t>, madrasah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melakukan Tarik format </a:t>
            </a:r>
            <a:r>
              <a:rPr lang="en-US" sz="1600" dirty="0" err="1">
                <a:solidFill>
                  <a:schemeClr val="tx1"/>
                </a:solidFill>
              </a:rPr>
              <a:t>Kuitansi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Penerima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Bantuan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Tahap</a:t>
            </a:r>
            <a:r>
              <a:rPr lang="en-US" sz="1600" dirty="0">
                <a:solidFill>
                  <a:schemeClr val="tx1"/>
                </a:solidFill>
              </a:rPr>
              <a:t> 1 TA.2024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klik </a:t>
            </a:r>
            <a:r>
              <a:rPr lang="en-US" sz="1600" dirty="0" err="1">
                <a:solidFill>
                  <a:schemeClr val="tx1"/>
                </a:solidFill>
              </a:rPr>
              <a:t>tombol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Unduh</a:t>
            </a:r>
            <a:r>
              <a:rPr lang="en-US" sz="1600" dirty="0">
                <a:solidFill>
                  <a:schemeClr val="tx1"/>
                </a:solidFill>
              </a:rPr>
              <a:t>”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Upload </a:t>
            </a:r>
            <a:r>
              <a:rPr lang="en-US" sz="1600" dirty="0" err="1">
                <a:solidFill>
                  <a:schemeClr val="tx1"/>
                </a:solidFill>
              </a:rPr>
              <a:t>kembali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Kuitansi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Penerima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Bantuan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Tahap</a:t>
            </a:r>
            <a:r>
              <a:rPr lang="en-US" sz="1600" dirty="0">
                <a:solidFill>
                  <a:schemeClr val="tx1"/>
                </a:solidFill>
              </a:rPr>
              <a:t> 1 TA.2024 dalam </a:t>
            </a:r>
            <a:r>
              <a:rPr lang="en-US" sz="1600" dirty="0" err="1">
                <a:solidFill>
                  <a:schemeClr val="tx1"/>
                </a:solidFill>
              </a:rPr>
              <a:t>bentuk</a:t>
            </a:r>
            <a:r>
              <a:rPr lang="en-US" sz="1600" dirty="0">
                <a:solidFill>
                  <a:schemeClr val="tx1"/>
                </a:solidFill>
              </a:rPr>
              <a:t> PDF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dalam aplikasi </a:t>
            </a:r>
            <a:r>
              <a:rPr lang="en-US" sz="1600" dirty="0" err="1">
                <a:solidFill>
                  <a:schemeClr val="tx1"/>
                </a:solidFill>
              </a:rPr>
              <a:t>erkam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klik </a:t>
            </a:r>
            <a:r>
              <a:rPr lang="en-US" sz="1600" dirty="0" err="1">
                <a:solidFill>
                  <a:schemeClr val="tx1"/>
                </a:solidFill>
              </a:rPr>
              <a:t>tombol</a:t>
            </a:r>
            <a:r>
              <a:rPr lang="en-US" sz="1600" dirty="0">
                <a:solidFill>
                  <a:schemeClr val="tx1"/>
                </a:solidFill>
              </a:rPr>
              <a:t> Upload.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15A32-8F70-1C83-4D1F-A6013409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56" y="1805807"/>
            <a:ext cx="6276814" cy="910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4315B-27A8-27A5-E663-F8A25C69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56" y="3504544"/>
            <a:ext cx="7966129" cy="9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5BA4-6DBE-2FB6-6C60-9A8D43DD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Dokumen Bukti </a:t>
            </a:r>
            <a:r>
              <a:rPr lang="en-US" sz="2000" dirty="0" err="1"/>
              <a:t>Pengembalian</a:t>
            </a:r>
            <a:r>
              <a:rPr lang="en-US" sz="2000" dirty="0"/>
              <a:t> Dana </a:t>
            </a:r>
            <a:r>
              <a:rPr lang="en-US" sz="2000" dirty="0" err="1"/>
              <a:t>Tahap</a:t>
            </a:r>
            <a:r>
              <a:rPr lang="en-US" sz="2000" dirty="0"/>
              <a:t> 2 TA.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E7F8-DA52-62F3-BB3E-0A1A43528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Pada form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tampil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otomatis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trike="sngStrike" dirty="0">
                <a:solidFill>
                  <a:schemeClr val="tx1"/>
                </a:solidFill>
              </a:rPr>
              <a:t>memang </a:t>
            </a:r>
            <a:r>
              <a:rPr lang="en-US" dirty="0">
                <a:solidFill>
                  <a:schemeClr val="tx1"/>
                </a:solidFill>
              </a:rPr>
              <a:t>madrasah </a:t>
            </a: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sisa</a:t>
            </a:r>
            <a:r>
              <a:rPr lang="en-US" dirty="0">
                <a:solidFill>
                  <a:schemeClr val="tx1"/>
                </a:solidFill>
              </a:rPr>
              <a:t> dana </a:t>
            </a:r>
            <a:r>
              <a:rPr lang="en-US" dirty="0" err="1">
                <a:solidFill>
                  <a:schemeClr val="tx1"/>
                </a:solidFill>
              </a:rPr>
              <a:t>realisasi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anggaran</a:t>
            </a:r>
            <a:r>
              <a:rPr lang="en-US" dirty="0">
                <a:solidFill>
                  <a:schemeClr val="tx1"/>
                </a:solidFill>
              </a:rPr>
              <a:t> 2023.</a:t>
            </a:r>
          </a:p>
          <a:p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tampilan</a:t>
            </a:r>
            <a:r>
              <a:rPr lang="en-US" dirty="0">
                <a:solidFill>
                  <a:schemeClr val="tx1"/>
                </a:solidFill>
              </a:rPr>
              <a:t> form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bawah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madrasah </a:t>
            </a:r>
            <a:r>
              <a:rPr lang="en-US" dirty="0" err="1">
                <a:solidFill>
                  <a:schemeClr val="tx1"/>
                </a:solidFill>
              </a:rPr>
              <a:t>wajib</a:t>
            </a:r>
            <a:r>
              <a:rPr lang="en-US" dirty="0">
                <a:solidFill>
                  <a:schemeClr val="tx1"/>
                </a:solidFill>
              </a:rPr>
              <a:t> melakukan upload </a:t>
            </a:r>
            <a:r>
              <a:rPr lang="en-US" dirty="0" err="1">
                <a:solidFill>
                  <a:schemeClr val="tx1"/>
                </a:solidFill>
              </a:rPr>
              <a:t>bukti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pengembalian</a:t>
            </a:r>
            <a:r>
              <a:rPr lang="en-US" dirty="0">
                <a:solidFill>
                  <a:schemeClr val="tx1"/>
                </a:solidFill>
              </a:rPr>
              <a:t> dana.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tidak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sisa</a:t>
            </a:r>
            <a:r>
              <a:rPr lang="en-US" dirty="0">
                <a:solidFill>
                  <a:schemeClr val="tx1"/>
                </a:solidFill>
              </a:rPr>
              <a:t> dana </a:t>
            </a:r>
            <a:r>
              <a:rPr lang="en-US" dirty="0" err="1">
                <a:solidFill>
                  <a:schemeClr val="tx1"/>
                </a:solidFill>
              </a:rPr>
              <a:t>realisasi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pengisian</a:t>
            </a:r>
            <a:r>
              <a:rPr lang="en-US" dirty="0">
                <a:solidFill>
                  <a:schemeClr val="tx1"/>
                </a:solidFill>
              </a:rPr>
              <a:t> Bukti </a:t>
            </a:r>
            <a:r>
              <a:rPr lang="en-US" dirty="0" err="1">
                <a:solidFill>
                  <a:schemeClr val="tx1"/>
                </a:solidFill>
              </a:rPr>
              <a:t>pengembalian</a:t>
            </a:r>
            <a:r>
              <a:rPr lang="en-US" dirty="0">
                <a:solidFill>
                  <a:schemeClr val="tx1"/>
                </a:solidFill>
              </a:rPr>
              <a:t> dana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diabaikan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fitur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aktif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D3993-6BB3-F872-F039-F8347F12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" y="2571750"/>
            <a:ext cx="7718156" cy="8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5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75F-CA6E-6D19-91DA-E40A5A4B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Dokumen BAP EMIS Semester </a:t>
            </a:r>
            <a:r>
              <a:rPr lang="en-US" sz="2200" dirty="0" err="1"/>
              <a:t>Ganjil</a:t>
            </a:r>
            <a:r>
              <a:rPr lang="en-US" sz="2200" dirty="0"/>
              <a:t> TP 2022/2023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0561C-BBEB-F3DC-4B1E-5A3F56292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Madrasah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dokumen BAP EMIS Semester </a:t>
            </a:r>
            <a:r>
              <a:rPr lang="en-US" dirty="0" err="1"/>
              <a:t>Ganjil</a:t>
            </a:r>
            <a:r>
              <a:rPr lang="en-US" dirty="0"/>
              <a:t> TP 2022/2023 dalam </a:t>
            </a:r>
            <a:r>
              <a:rPr lang="en-US" dirty="0" err="1"/>
              <a:t>bentuk</a:t>
            </a:r>
            <a:r>
              <a:rPr lang="en-US" dirty="0"/>
              <a:t> PDF </a:t>
            </a:r>
            <a:r>
              <a:rPr lang="en-US" dirty="0" err="1"/>
              <a:t>ke</a:t>
            </a:r>
            <a:r>
              <a:rPr lang="en-US" dirty="0"/>
              <a:t> dalam aplikasi </a:t>
            </a:r>
            <a:r>
              <a:rPr lang="en-US" dirty="0" err="1"/>
              <a:t>erkam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klik </a:t>
            </a:r>
            <a:r>
              <a:rPr lang="en-US" dirty="0" err="1"/>
              <a:t>tombol</a:t>
            </a:r>
            <a:r>
              <a:rPr lang="en-US" dirty="0"/>
              <a:t> Upload.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6CCB-CFA7-49CF-3167-7CA67997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30" y="2287705"/>
            <a:ext cx="7415939" cy="10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0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30A7-BA61-499A-0CDA-55FEB42E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Dokumen Tanda Bukti Upload </a:t>
            </a:r>
            <a:r>
              <a:rPr lang="en-US" sz="1900" dirty="0" err="1"/>
              <a:t>Pencairan</a:t>
            </a:r>
            <a:r>
              <a:rPr lang="en-US" sz="1900" dirty="0"/>
              <a:t> Dana BOS TA.2024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1552-0EC3-E234-76B2-F43FFF10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Dokumen ini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atau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diunduh</a:t>
            </a:r>
            <a:r>
              <a:rPr lang="en-US" dirty="0"/>
              <a:t> oleh madrasah 7 – 14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terhitung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per batch </a:t>
            </a:r>
            <a:r>
              <a:rPr lang="en-US" dirty="0" err="1"/>
              <a:t>berakhir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84E03-AE52-CDA8-2114-2DA1EB1F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93" y="2151373"/>
            <a:ext cx="7648414" cy="14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190B-7F5D-4F29-CB56-2A4A6303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Madrasah Bukan </a:t>
            </a:r>
            <a:r>
              <a:rPr lang="en-US" dirty="0" err="1"/>
              <a:t>Penerima</a:t>
            </a:r>
            <a:r>
              <a:rPr lang="en-US" dirty="0"/>
              <a:t> BOS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D88E7-C524-48E8-495D-DB26CA38E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Madrasah bukan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BOS 2023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form </a:t>
            </a:r>
            <a:r>
              <a:rPr lang="en-US" dirty="0" err="1"/>
              <a:t>akan</a:t>
            </a:r>
            <a:r>
              <a:rPr lang="en-US" dirty="0"/>
              <a:t> seperti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ini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CE590-DBB1-8E32-4325-E02CACFB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22" y="1864637"/>
            <a:ext cx="3413000" cy="30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5252CE-560B-9FA0-954A-92A43AD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ALUR UPLOAD DOKUMEN BOS PADA MADRASAH REGULER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8CFF0-BE2C-9796-3EE2-33FCEE6C9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Akses</a:t>
            </a:r>
            <a:r>
              <a:rPr lang="en-US" dirty="0"/>
              <a:t> aplikasi </a:t>
            </a:r>
            <a:r>
              <a:rPr lang="en-US" dirty="0" err="1"/>
              <a:t>Erkam</a:t>
            </a:r>
            <a:r>
              <a:rPr lang="en-US" dirty="0"/>
              <a:t> V2 pada link </a:t>
            </a:r>
            <a:r>
              <a:rPr lang="en-US" dirty="0">
                <a:hlinkClick r:id="rId3"/>
              </a:rPr>
              <a:t>https://frontend.erkam-v2.kemenag.go.id/login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5D5E9-71E7-55A0-58A5-15F64A5A9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317" y="1887072"/>
            <a:ext cx="4895365" cy="30101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C533-72AC-4FF9-DED6-C495C012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Dokumen Surat </a:t>
            </a:r>
            <a:r>
              <a:rPr lang="en-US" sz="2200" dirty="0" err="1"/>
              <a:t>Pernyataan</a:t>
            </a:r>
            <a:r>
              <a:rPr lang="en-US" sz="2200" dirty="0"/>
              <a:t> Madrasah Tidak </a:t>
            </a:r>
            <a:r>
              <a:rPr lang="en-US" sz="2200" dirty="0" err="1"/>
              <a:t>Menerima</a:t>
            </a:r>
            <a:r>
              <a:rPr lang="en-US" sz="2200" dirty="0"/>
              <a:t> Dana BOS TA.2023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EE55-27FB-4F4A-5B30-7E9B295C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79349"/>
            <a:ext cx="8520600" cy="3189526"/>
          </a:xfrm>
        </p:spPr>
        <p:txBody>
          <a:bodyPr/>
          <a:lstStyle/>
          <a:p>
            <a:r>
              <a:rPr lang="en-US" dirty="0"/>
              <a:t>Untuk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Surat </a:t>
            </a:r>
            <a:r>
              <a:rPr lang="en-US" dirty="0" err="1"/>
              <a:t>Pernyataan</a:t>
            </a:r>
            <a:r>
              <a:rPr lang="en-US" dirty="0"/>
              <a:t> Tidak </a:t>
            </a:r>
            <a:r>
              <a:rPr lang="en-US" dirty="0" err="1"/>
              <a:t>Menerima</a:t>
            </a:r>
            <a:r>
              <a:rPr lang="en-US" dirty="0"/>
              <a:t> Dana BOS TA.2023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“</a:t>
            </a:r>
            <a:r>
              <a:rPr lang="en-US" dirty="0" err="1"/>
              <a:t>Unduh</a:t>
            </a:r>
            <a:r>
              <a:rPr lang="en-US" dirty="0"/>
              <a:t>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Madrasah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dokumen Surat </a:t>
            </a:r>
            <a:r>
              <a:rPr lang="en-US" dirty="0" err="1"/>
              <a:t>Pernyataan</a:t>
            </a:r>
            <a:r>
              <a:rPr lang="en-US" dirty="0"/>
              <a:t> Tidak </a:t>
            </a:r>
            <a:r>
              <a:rPr lang="en-US" dirty="0" err="1"/>
              <a:t>Menerima</a:t>
            </a:r>
            <a:r>
              <a:rPr lang="en-US" dirty="0"/>
              <a:t> Dana BOS TA.2023 dalam </a:t>
            </a:r>
            <a:r>
              <a:rPr lang="en-US" dirty="0" err="1"/>
              <a:t>bentuk</a:t>
            </a:r>
            <a:r>
              <a:rPr lang="en-US" dirty="0"/>
              <a:t> PDF </a:t>
            </a:r>
            <a:r>
              <a:rPr lang="en-US" dirty="0" err="1"/>
              <a:t>ke</a:t>
            </a:r>
            <a:r>
              <a:rPr lang="en-US" dirty="0"/>
              <a:t> dalam aplikasi </a:t>
            </a:r>
            <a:r>
              <a:rPr lang="en-US" dirty="0" err="1"/>
              <a:t>erkam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klik </a:t>
            </a:r>
            <a:r>
              <a:rPr lang="en-US" dirty="0" err="1"/>
              <a:t>tombol</a:t>
            </a:r>
            <a:r>
              <a:rPr lang="en-US" dirty="0"/>
              <a:t> Upload.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FED92-26E4-9464-CD1A-99E7B53A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55" y="2154264"/>
            <a:ext cx="6051794" cy="661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5A5A2-DE94-2045-E834-7F9061E8B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32" y="4004299"/>
            <a:ext cx="6051794" cy="10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63F1-85A8-7353-4478-2129810C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Dokumen Surat </a:t>
            </a:r>
            <a:r>
              <a:rPr lang="en-US" sz="1900" dirty="0" err="1"/>
              <a:t>Permohonan</a:t>
            </a:r>
            <a:r>
              <a:rPr lang="en-US" sz="1900" dirty="0"/>
              <a:t> </a:t>
            </a:r>
            <a:r>
              <a:rPr lang="en-US" sz="1900" dirty="0" err="1"/>
              <a:t>Pencairan</a:t>
            </a:r>
            <a:r>
              <a:rPr lang="en-US" sz="1900" dirty="0"/>
              <a:t> Dana BOS TA.2024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DE835-BF1B-C390-18D4-9C690D162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132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Untuk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 Surat </a:t>
            </a:r>
            <a:r>
              <a:rPr lang="en-US" dirty="0" err="1">
                <a:solidFill>
                  <a:schemeClr val="tx1"/>
                </a:solidFill>
              </a:rPr>
              <a:t>Permohonan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Pencaiaran</a:t>
            </a:r>
            <a:r>
              <a:rPr lang="en-US" dirty="0">
                <a:solidFill>
                  <a:schemeClr val="tx1"/>
                </a:solidFill>
              </a:rPr>
              <a:t> Dana, madrasah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melakukan 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 format Surat </a:t>
            </a:r>
            <a:r>
              <a:rPr lang="en-US" dirty="0" err="1">
                <a:solidFill>
                  <a:schemeClr val="tx1"/>
                </a:solidFill>
              </a:rPr>
              <a:t>Permohonan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Pencairan</a:t>
            </a:r>
            <a:r>
              <a:rPr lang="en-US" dirty="0">
                <a:solidFill>
                  <a:schemeClr val="tx1"/>
                </a:solidFill>
              </a:rPr>
              <a:t> Dana BOS TA.2024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”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Lengkapi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konversi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pdf dan </a:t>
            </a:r>
            <a:r>
              <a:rPr lang="en-US" dirty="0" err="1">
                <a:solidFill>
                  <a:schemeClr val="tx1"/>
                </a:solidFill>
              </a:rPr>
              <a:t>diupload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Upload.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918EE-117D-26DF-59C4-B8E7B37A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5" y="1930660"/>
            <a:ext cx="6579031" cy="691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5945B-5FA2-33B3-033F-2E8B4EED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05" y="3595752"/>
            <a:ext cx="7237708" cy="8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C473-09D5-79D1-EC77-95A3092D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Dokumen Surat </a:t>
            </a:r>
            <a:r>
              <a:rPr lang="en-US" sz="2200" dirty="0" err="1"/>
              <a:t>Pertanggung</a:t>
            </a:r>
            <a:r>
              <a:rPr lang="en-US" sz="2200" dirty="0"/>
              <a:t> </a:t>
            </a:r>
            <a:r>
              <a:rPr lang="en-US" sz="2200" dirty="0" err="1"/>
              <a:t>Jawaban</a:t>
            </a:r>
            <a:r>
              <a:rPr lang="en-US" sz="2200" dirty="0"/>
              <a:t> </a:t>
            </a:r>
            <a:r>
              <a:rPr lang="en-US" sz="2200" dirty="0" err="1"/>
              <a:t>Mutlak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(SPTJM)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D3CEB-48DC-11C6-AA14-808C0A15F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 SPTJM, Madrasah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melakukan Tarik format SPTJM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”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Lengkapi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konversi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pdf dan </a:t>
            </a:r>
            <a:r>
              <a:rPr lang="en-US" dirty="0" err="1">
                <a:solidFill>
                  <a:schemeClr val="tx1"/>
                </a:solidFill>
              </a:rPr>
              <a:t>diupload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Upload.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846A8-ED53-F8CF-7A9F-E5D9398F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8" y="1874771"/>
            <a:ext cx="8004875" cy="94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38EFE-0AD7-F24C-057D-9A514C04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8" y="3777502"/>
            <a:ext cx="7911885" cy="9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C6AD-E4F3-F254-4630-BD0DC62F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Dokumen Surat </a:t>
            </a:r>
            <a:r>
              <a:rPr lang="en-US" dirty="0" err="1"/>
              <a:t>Perjanjian</a:t>
            </a:r>
            <a:r>
              <a:rPr lang="en-US" dirty="0"/>
              <a:t> Kerjasama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2219C-B041-76A9-78BC-7592DC99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Madrasah </a:t>
            </a:r>
            <a:r>
              <a:rPr lang="en-US" dirty="0" err="1"/>
              <a:t>dapat</a:t>
            </a:r>
            <a:r>
              <a:rPr lang="en-US" dirty="0"/>
              <a:t> melakukan </a:t>
            </a:r>
            <a:r>
              <a:rPr lang="en-US" dirty="0" err="1"/>
              <a:t>pengisian</a:t>
            </a:r>
            <a:r>
              <a:rPr lang="en-US" dirty="0"/>
              <a:t> Surat </a:t>
            </a:r>
            <a:r>
              <a:rPr lang="en-US" dirty="0" err="1"/>
              <a:t>Perjanjian</a:t>
            </a:r>
            <a:r>
              <a:rPr lang="en-US" dirty="0"/>
              <a:t> Kerjasama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Generate.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90E27-EA57-4095-3AA8-46F24464A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0" y="2170032"/>
            <a:ext cx="7853931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0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AA8A0-BBE3-BA9C-3073-CB8A0F22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41702"/>
            <a:ext cx="8520600" cy="412717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Nomor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, Nama </a:t>
            </a:r>
            <a:r>
              <a:rPr lang="en-US" dirty="0" err="1">
                <a:solidFill>
                  <a:schemeClr val="tx1"/>
                </a:solidFill>
              </a:rPr>
              <a:t>Kepala</a:t>
            </a:r>
            <a:r>
              <a:rPr lang="en-US" dirty="0">
                <a:solidFill>
                  <a:schemeClr val="tx1"/>
                </a:solidFill>
              </a:rPr>
              <a:t> Madrasah, Alamat dan </a:t>
            </a:r>
            <a:r>
              <a:rPr lang="en-US" dirty="0" err="1">
                <a:solidFill>
                  <a:schemeClr val="tx1"/>
                </a:solidFill>
              </a:rPr>
              <a:t>kecamatan</a:t>
            </a:r>
            <a:r>
              <a:rPr lang="en-US" dirty="0">
                <a:solidFill>
                  <a:schemeClr val="tx1"/>
                </a:solidFill>
              </a:rPr>
              <a:t>. Dokumen </a:t>
            </a:r>
            <a:r>
              <a:rPr lang="en-US" dirty="0" err="1">
                <a:solidFill>
                  <a:schemeClr val="tx1"/>
                </a:solidFill>
              </a:rPr>
              <a:t>otomatis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terisikan</a:t>
            </a:r>
            <a:r>
              <a:rPr lang="en-US" dirty="0">
                <a:solidFill>
                  <a:schemeClr val="tx1"/>
                </a:solidFill>
              </a:rPr>
              <a:t> sesuai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input. Lalu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download untuk 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 dokumen. </a:t>
            </a:r>
            <a:r>
              <a:rPr lang="en-US" dirty="0" err="1">
                <a:solidFill>
                  <a:schemeClr val="tx1"/>
                </a:solidFill>
              </a:rPr>
              <a:t>Lengkapi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B94AA-3659-89D9-6579-153A3AF4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4" y="1516514"/>
            <a:ext cx="5230680" cy="34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3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2BE2-CB1C-C793-2CA4-E79142C7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26203"/>
            <a:ext cx="8520600" cy="41426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Upload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berkas</a:t>
            </a:r>
            <a:r>
              <a:rPr lang="en-US" dirty="0">
                <a:solidFill>
                  <a:schemeClr val="tx1"/>
                </a:solidFill>
              </a:rPr>
              <a:t> dokumen Surat </a:t>
            </a:r>
            <a:r>
              <a:rPr lang="en-US" dirty="0" err="1">
                <a:solidFill>
                  <a:schemeClr val="tx1"/>
                </a:solidFill>
              </a:rPr>
              <a:t>Perjanjian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Sama dalam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PDF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dalam aplikasi </a:t>
            </a:r>
            <a:r>
              <a:rPr lang="en-US" dirty="0" err="1">
                <a:solidFill>
                  <a:schemeClr val="tx1"/>
                </a:solidFill>
              </a:rPr>
              <a:t>erkam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Upload.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2019A-8CBD-D7E3-677F-6DD0BECF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1" y="1641492"/>
            <a:ext cx="7973878" cy="6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B2C7-4B1F-3714-D8B7-8FC60709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Dokumen </a:t>
            </a:r>
            <a:r>
              <a:rPr lang="en-US" sz="1900" dirty="0" err="1"/>
              <a:t>Rencana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 </a:t>
            </a:r>
            <a:r>
              <a:rPr lang="en-US" sz="1900" dirty="0" err="1"/>
              <a:t>Anggaran</a:t>
            </a:r>
            <a:r>
              <a:rPr lang="en-US" sz="1900" dirty="0"/>
              <a:t> Madrasah (RKAM)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51BF6-E9BA-7399-EBE0-4710D8C5B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Pastikan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2024, madrasah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mengisikan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dan </a:t>
            </a:r>
            <a:r>
              <a:rPr lang="en-US" dirty="0" err="1"/>
              <a:t>Belanja</a:t>
            </a:r>
            <a:r>
              <a:rPr lang="en-US" dirty="0"/>
              <a:t> pada </a:t>
            </a:r>
            <a:r>
              <a:rPr lang="en-US" dirty="0" err="1"/>
              <a:t>pagu</a:t>
            </a:r>
            <a:r>
              <a:rPr lang="en-US" dirty="0"/>
              <a:t> </a:t>
            </a:r>
            <a:r>
              <a:rPr lang="en-US" dirty="0" err="1"/>
              <a:t>Definitif</a:t>
            </a:r>
            <a:r>
              <a:rPr lang="en-US" dirty="0"/>
              <a:t>.</a:t>
            </a:r>
          </a:p>
          <a:p>
            <a:r>
              <a:rPr lang="en-US" dirty="0"/>
              <a:t>Aplikasi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inputan</a:t>
            </a:r>
            <a:r>
              <a:rPr lang="en-US" dirty="0"/>
              <a:t> madrasah.</a:t>
            </a:r>
          </a:p>
          <a:p>
            <a:r>
              <a:rPr lang="en-US" dirty="0"/>
              <a:t>Untuk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RKAM 2024 </a:t>
            </a:r>
            <a:r>
              <a:rPr lang="en-US" dirty="0" err="1"/>
              <a:t>dapat</a:t>
            </a:r>
            <a:r>
              <a:rPr lang="en-US" dirty="0"/>
              <a:t> di klik </a:t>
            </a:r>
            <a:r>
              <a:rPr lang="en-US" dirty="0" err="1"/>
              <a:t>tombol</a:t>
            </a:r>
            <a:r>
              <a:rPr lang="en-US" dirty="0"/>
              <a:t> “Lihat Data”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Aplikasi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RKAM 2024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96C77-7328-24A7-A421-6F632244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0154"/>
            <a:ext cx="5478651" cy="1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D213-D9D7-CF18-B77E-10206231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Dokumen </a:t>
            </a:r>
            <a:r>
              <a:rPr lang="en-US" sz="2000" dirty="0" err="1"/>
              <a:t>Kuitansi</a:t>
            </a:r>
            <a:r>
              <a:rPr lang="en-US" sz="2000" dirty="0"/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1 TA.2024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0D28-E688-5A7B-9418-2369E1865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mendapatkan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formulir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kuitansi</a:t>
            </a:r>
            <a:r>
              <a:rPr lang="en-US" sz="1600" dirty="0">
                <a:solidFill>
                  <a:schemeClr val="tx1"/>
                </a:solidFill>
              </a:rPr>
              <a:t>, madrasah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melakukan Tarik format </a:t>
            </a:r>
            <a:r>
              <a:rPr lang="en-US" sz="1600" dirty="0" err="1">
                <a:solidFill>
                  <a:schemeClr val="tx1"/>
                </a:solidFill>
              </a:rPr>
              <a:t>Kuitansi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Penerima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Bantuan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Tahap</a:t>
            </a:r>
            <a:r>
              <a:rPr lang="en-US" sz="1600" dirty="0">
                <a:solidFill>
                  <a:schemeClr val="tx1"/>
                </a:solidFill>
              </a:rPr>
              <a:t> 1 TA.2024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klik </a:t>
            </a:r>
            <a:r>
              <a:rPr lang="en-US" sz="1600" dirty="0" err="1">
                <a:solidFill>
                  <a:schemeClr val="tx1"/>
                </a:solidFill>
              </a:rPr>
              <a:t>tombol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Unduh</a:t>
            </a:r>
            <a:r>
              <a:rPr lang="en-US" sz="1600" dirty="0">
                <a:solidFill>
                  <a:schemeClr val="tx1"/>
                </a:solidFill>
              </a:rPr>
              <a:t>”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Upload </a:t>
            </a:r>
            <a:r>
              <a:rPr lang="en-US" sz="1600" dirty="0" err="1">
                <a:solidFill>
                  <a:schemeClr val="tx1"/>
                </a:solidFill>
              </a:rPr>
              <a:t>kembali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Kuitansi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Penerima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Bantuan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Tahap</a:t>
            </a:r>
            <a:r>
              <a:rPr lang="en-US" sz="1600" dirty="0">
                <a:solidFill>
                  <a:schemeClr val="tx1"/>
                </a:solidFill>
              </a:rPr>
              <a:t> 1 TA.2024 dalam </a:t>
            </a:r>
            <a:r>
              <a:rPr lang="en-US" sz="1600" dirty="0" err="1">
                <a:solidFill>
                  <a:schemeClr val="tx1"/>
                </a:solidFill>
              </a:rPr>
              <a:t>bentuk</a:t>
            </a:r>
            <a:r>
              <a:rPr lang="en-US" sz="1600" dirty="0">
                <a:solidFill>
                  <a:schemeClr val="tx1"/>
                </a:solidFill>
              </a:rPr>
              <a:t> PDF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dalam aplikasi </a:t>
            </a:r>
            <a:r>
              <a:rPr lang="en-US" sz="1600" dirty="0" err="1">
                <a:solidFill>
                  <a:schemeClr val="tx1"/>
                </a:solidFill>
              </a:rPr>
              <a:t>erkam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klik </a:t>
            </a:r>
            <a:r>
              <a:rPr lang="en-US" sz="1600" dirty="0" err="1">
                <a:solidFill>
                  <a:schemeClr val="tx1"/>
                </a:solidFill>
              </a:rPr>
              <a:t>tombol</a:t>
            </a:r>
            <a:r>
              <a:rPr lang="en-US" sz="1600" dirty="0">
                <a:solidFill>
                  <a:schemeClr val="tx1"/>
                </a:solidFill>
              </a:rPr>
              <a:t> Upload.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15A32-8F70-1C83-4D1F-A6013409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56" y="1805807"/>
            <a:ext cx="6276814" cy="910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4315B-27A8-27A5-E663-F8A25C69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56" y="3504544"/>
            <a:ext cx="7966129" cy="9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75F-CA6E-6D19-91DA-E40A5A4B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Dokumen BAP EMIS Semester </a:t>
            </a:r>
            <a:r>
              <a:rPr lang="en-US" sz="2200" dirty="0" err="1"/>
              <a:t>Ganjil</a:t>
            </a:r>
            <a:r>
              <a:rPr lang="en-US" sz="2200" dirty="0"/>
              <a:t> TP 2022/2023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0561C-BBEB-F3DC-4B1E-5A3F56292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Madrasah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dokumen BAP EMIS Semester </a:t>
            </a:r>
            <a:r>
              <a:rPr lang="en-US" dirty="0" err="1"/>
              <a:t>Ganjil</a:t>
            </a:r>
            <a:r>
              <a:rPr lang="en-US" dirty="0"/>
              <a:t> TP 2022/2023 dalam </a:t>
            </a:r>
            <a:r>
              <a:rPr lang="en-US" dirty="0" err="1"/>
              <a:t>bentuk</a:t>
            </a:r>
            <a:r>
              <a:rPr lang="en-US" dirty="0"/>
              <a:t> PDF </a:t>
            </a:r>
            <a:r>
              <a:rPr lang="en-US" dirty="0" err="1"/>
              <a:t>ke</a:t>
            </a:r>
            <a:r>
              <a:rPr lang="en-US" dirty="0"/>
              <a:t> dalam aplikasi </a:t>
            </a:r>
            <a:r>
              <a:rPr lang="en-US" dirty="0" err="1"/>
              <a:t>erkam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klik </a:t>
            </a:r>
            <a:r>
              <a:rPr lang="en-US" dirty="0" err="1"/>
              <a:t>tombol</a:t>
            </a:r>
            <a:r>
              <a:rPr lang="en-US" dirty="0"/>
              <a:t> Upload.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6CCB-CFA7-49CF-3167-7CA67997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30" y="2287705"/>
            <a:ext cx="7415939" cy="10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30A7-BA61-499A-0CDA-55FEB42E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Dokumen Tanda Bukti Upload </a:t>
            </a:r>
            <a:r>
              <a:rPr lang="en-US" sz="1900" dirty="0" err="1"/>
              <a:t>Pencairan</a:t>
            </a:r>
            <a:r>
              <a:rPr lang="en-US" sz="1900" dirty="0"/>
              <a:t> Dana BOS TA.2024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1552-0EC3-E234-76B2-F43FFF10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Dokumen ini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atau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diunduh</a:t>
            </a:r>
            <a:r>
              <a:rPr lang="en-US" dirty="0"/>
              <a:t> oleh madrasah 7 – 14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terhitung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per batch </a:t>
            </a:r>
            <a:r>
              <a:rPr lang="en-US" dirty="0" err="1"/>
              <a:t>berakhir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84E03-AE52-CDA8-2114-2DA1EB1F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93" y="2151373"/>
            <a:ext cx="7648414" cy="14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CAFD0-117A-7F17-D5D7-CB6FCA05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10705"/>
            <a:ext cx="8520600" cy="4158170"/>
          </a:xfrm>
        </p:spPr>
        <p:txBody>
          <a:bodyPr/>
          <a:lstStyle/>
          <a:p>
            <a:r>
              <a:rPr lang="en-US" dirty="0"/>
              <a:t>Login </a:t>
            </a:r>
            <a:r>
              <a:rPr lang="en-US" dirty="0" err="1"/>
              <a:t>menggunakan</a:t>
            </a:r>
            <a:r>
              <a:rPr lang="en-US" dirty="0"/>
              <a:t> Akun </a:t>
            </a:r>
            <a:r>
              <a:rPr lang="en-US" dirty="0" err="1"/>
              <a:t>Kepala</a:t>
            </a:r>
            <a:r>
              <a:rPr lang="en-US" dirty="0"/>
              <a:t> Madrasah</a:t>
            </a:r>
          </a:p>
          <a:p>
            <a:r>
              <a:rPr lang="en-US" dirty="0"/>
              <a:t>Lalu </a:t>
            </a:r>
            <a:r>
              <a:rPr lang="en-US" dirty="0" err="1"/>
              <a:t>akses</a:t>
            </a:r>
            <a:r>
              <a:rPr lang="en-US" dirty="0"/>
              <a:t> untuk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2024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E447B-C647-C186-C0B6-273E0081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3" y="1173448"/>
            <a:ext cx="5866108" cy="29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"/>
            <a:ext cx="9144000" cy="52319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551500" y="1858375"/>
            <a:ext cx="7373700" cy="18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473650" y="2535775"/>
            <a:ext cx="4562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Terimakasih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1605F-7325-E067-6140-A23B74E8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87458"/>
            <a:ext cx="3888341" cy="4181417"/>
          </a:xfrm>
        </p:spPr>
        <p:txBody>
          <a:bodyPr/>
          <a:lstStyle/>
          <a:p>
            <a:r>
              <a:rPr lang="en-US" dirty="0" err="1"/>
              <a:t>Akses</a:t>
            </a:r>
            <a:r>
              <a:rPr lang="en-US" dirty="0"/>
              <a:t> Menu </a:t>
            </a:r>
            <a:r>
              <a:rPr lang="en-US" dirty="0" err="1"/>
              <a:t>Rencana</a:t>
            </a:r>
            <a:endParaRPr lang="en-US" dirty="0"/>
          </a:p>
          <a:p>
            <a:r>
              <a:rPr lang="en-US" dirty="0" err="1"/>
              <a:t>Pilih</a:t>
            </a:r>
            <a:r>
              <a:rPr lang="en-US" dirty="0"/>
              <a:t> submenu </a:t>
            </a:r>
            <a:r>
              <a:rPr lang="en-US" dirty="0" err="1"/>
              <a:t>Pagu</a:t>
            </a:r>
            <a:r>
              <a:rPr lang="en-US" dirty="0"/>
              <a:t> </a:t>
            </a:r>
            <a:r>
              <a:rPr lang="en-US" dirty="0" err="1"/>
              <a:t>Definitif</a:t>
            </a:r>
            <a:endParaRPr lang="en-US" dirty="0"/>
          </a:p>
          <a:p>
            <a:r>
              <a:rPr lang="en-US" dirty="0"/>
              <a:t>Klik </a:t>
            </a:r>
            <a:r>
              <a:rPr lang="en-US" dirty="0" err="1"/>
              <a:t>tombol</a:t>
            </a:r>
            <a:r>
              <a:rPr lang="en-US" dirty="0"/>
              <a:t> menu </a:t>
            </a:r>
            <a:r>
              <a:rPr lang="en-US" dirty="0" err="1"/>
              <a:t>Pendapatan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DDA06-236F-CD9E-ACCF-156D4C70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8" y="1526583"/>
            <a:ext cx="1094630" cy="254312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50BACD-961D-6894-1327-9FD5B8600EFA}"/>
              </a:ext>
            </a:extLst>
          </p:cNvPr>
          <p:cNvSpPr txBox="1">
            <a:spLocks/>
          </p:cNvSpPr>
          <p:nvPr/>
        </p:nvSpPr>
        <p:spPr>
          <a:xfrm>
            <a:off x="4418359" y="387457"/>
            <a:ext cx="3888341" cy="203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Pagu</a:t>
            </a:r>
            <a:r>
              <a:rPr lang="en-US" dirty="0"/>
              <a:t> </a:t>
            </a:r>
            <a:r>
              <a:rPr lang="en-US" dirty="0" err="1"/>
              <a:t>Definitif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oleh Admin </a:t>
            </a:r>
            <a:r>
              <a:rPr lang="en-US" dirty="0" err="1"/>
              <a:t>Kabupaten</a:t>
            </a:r>
            <a:r>
              <a:rPr lang="en-US" dirty="0"/>
              <a:t>/</a:t>
            </a:r>
            <a:r>
              <a:rPr lang="en-US" dirty="0" err="1"/>
              <a:t>kota</a:t>
            </a:r>
            <a:r>
              <a:rPr lang="en-US" dirty="0"/>
              <a:t> untuk TA.2024.</a:t>
            </a:r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hubungi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Admin </a:t>
            </a:r>
            <a:r>
              <a:rPr lang="en-US" dirty="0" err="1"/>
              <a:t>Kabupaten</a:t>
            </a:r>
            <a:r>
              <a:rPr lang="en-US" dirty="0"/>
              <a:t>/</a:t>
            </a:r>
            <a:r>
              <a:rPr lang="en-US" dirty="0" err="1"/>
              <a:t>kota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CBED1-FE69-36AF-65E9-BEBD785E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50" y="2417736"/>
            <a:ext cx="6627872" cy="7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BF186-2EAE-644B-EE24-221457CB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26203"/>
            <a:ext cx="8520600" cy="4142672"/>
          </a:xfrm>
        </p:spPr>
        <p:txBody>
          <a:bodyPr/>
          <a:lstStyle/>
          <a:p>
            <a:r>
              <a:rPr lang="en-US" dirty="0" err="1"/>
              <a:t>Inputkan</a:t>
            </a:r>
            <a:r>
              <a:rPr lang="en-US" dirty="0"/>
              <a:t> Nilai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klik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Tambah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sumberdana</a:t>
            </a:r>
            <a:r>
              <a:rPr lang="en-US" dirty="0"/>
              <a:t> APBN – BOS </a:t>
            </a:r>
            <a:r>
              <a:rPr lang="en-US" dirty="0" err="1"/>
              <a:t>Tahap</a:t>
            </a:r>
            <a:r>
              <a:rPr lang="en-US" dirty="0"/>
              <a:t> 1</a:t>
            </a:r>
          </a:p>
          <a:p>
            <a:r>
              <a:rPr lang="en-US" dirty="0"/>
              <a:t>Lalu klik </a:t>
            </a:r>
            <a:r>
              <a:rPr lang="en-US" dirty="0" err="1"/>
              <a:t>simpan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B3C75-B9C0-0333-0797-9C3A16F5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8" y="929898"/>
            <a:ext cx="5406454" cy="99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F40DB-2205-1423-3A12-6CE64D30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93" y="2571750"/>
            <a:ext cx="2395004" cy="20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81365-7740-53C2-A241-A2C8543A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64949"/>
            <a:ext cx="8520600" cy="4103926"/>
          </a:xfrm>
        </p:spPr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, pada </a:t>
            </a:r>
            <a:r>
              <a:rPr lang="en-US" dirty="0" err="1"/>
              <a:t>bagian</a:t>
            </a:r>
            <a:r>
              <a:rPr lang="en-US" dirty="0"/>
              <a:t> Kolom </a:t>
            </a:r>
            <a:r>
              <a:rPr lang="en-US" dirty="0" err="1"/>
              <a:t>Aksi</a:t>
            </a:r>
            <a:r>
              <a:rPr lang="en-US" dirty="0"/>
              <a:t>,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“Upload Dokumen BOS”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Pilih</a:t>
            </a:r>
            <a:r>
              <a:rPr lang="en-US" dirty="0"/>
              <a:t> salah 1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tombol</a:t>
            </a:r>
            <a:r>
              <a:rPr lang="en-US" dirty="0"/>
              <a:t>, apakah madrasah pada TA 2023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BOS 2023 atau tidak.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D5B94-4612-864E-0AF5-8CFFB46F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9" y="1216617"/>
            <a:ext cx="5089384" cy="1514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F5DB9-6B81-C723-EBED-B92B08FC1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9" y="3513898"/>
            <a:ext cx="6145078" cy="11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6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3456-E226-6091-4F07-FC8532A8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Madrasah </a:t>
            </a:r>
            <a:r>
              <a:rPr lang="en-US" dirty="0" err="1"/>
              <a:t>Penerima</a:t>
            </a:r>
            <a:r>
              <a:rPr lang="en-US" dirty="0"/>
              <a:t> BOS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AA5E4-0BE4-5F63-CDDF-06FF53D31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Madrasah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BOS 2023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form </a:t>
            </a:r>
            <a:r>
              <a:rPr lang="en-US" dirty="0" err="1"/>
              <a:t>akan</a:t>
            </a:r>
            <a:r>
              <a:rPr lang="en-US" dirty="0"/>
              <a:t> seperti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ini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EF53E-6DBA-23B2-A227-5269207F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02" y="1854806"/>
            <a:ext cx="3489539" cy="32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755C-B209-F161-EC23-3CF6C83F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Dokumen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Pertanggung</a:t>
            </a:r>
            <a:r>
              <a:rPr lang="en-US" sz="2200" dirty="0"/>
              <a:t> </a:t>
            </a:r>
            <a:r>
              <a:rPr lang="en-US" sz="2200" dirty="0" err="1"/>
              <a:t>Jawaban</a:t>
            </a:r>
            <a:r>
              <a:rPr lang="en-US" sz="2200" dirty="0"/>
              <a:t>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CFDA7-5164-09F7-5C21-8DE334C07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Pastikan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2023, madrasah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mengisikan</a:t>
            </a:r>
            <a:r>
              <a:rPr lang="en-US" dirty="0"/>
              <a:t> LPJ untuk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2023. </a:t>
            </a:r>
          </a:p>
          <a:p>
            <a:r>
              <a:rPr lang="en-US" dirty="0"/>
              <a:t>Aplikasi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inputan</a:t>
            </a:r>
            <a:r>
              <a:rPr lang="en-US" dirty="0"/>
              <a:t> madrasah.</a:t>
            </a:r>
          </a:p>
          <a:p>
            <a:r>
              <a:rPr lang="en-US" dirty="0"/>
              <a:t>Untuk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LPJ </a:t>
            </a:r>
            <a:r>
              <a:rPr lang="en-US" dirty="0" err="1"/>
              <a:t>Desember</a:t>
            </a:r>
            <a:r>
              <a:rPr lang="en-US" dirty="0"/>
              <a:t> 2023 </a:t>
            </a:r>
            <a:r>
              <a:rPr lang="en-US" dirty="0" err="1"/>
              <a:t>dapat</a:t>
            </a:r>
            <a:r>
              <a:rPr lang="en-US" dirty="0"/>
              <a:t> di klik </a:t>
            </a:r>
            <a:r>
              <a:rPr lang="en-US" dirty="0" err="1"/>
              <a:t>tombol</a:t>
            </a:r>
            <a:r>
              <a:rPr lang="en-US" dirty="0"/>
              <a:t> “Lihat Data”</a:t>
            </a:r>
          </a:p>
          <a:p>
            <a:r>
              <a:rPr lang="en-US" dirty="0"/>
              <a:t>Aplikasi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LPJ </a:t>
            </a:r>
            <a:r>
              <a:rPr lang="en-US" dirty="0" err="1"/>
              <a:t>Desember</a:t>
            </a:r>
            <a:r>
              <a:rPr lang="en-US" dirty="0"/>
              <a:t> 2023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CFE8D-52C5-D6E1-3B06-64FF8DD5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465" y="2860675"/>
            <a:ext cx="4122549" cy="21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63F1-85A8-7353-4478-2129810C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Dokumen Surat </a:t>
            </a:r>
            <a:r>
              <a:rPr lang="en-US" sz="1900" dirty="0" err="1"/>
              <a:t>Permohonan</a:t>
            </a:r>
            <a:r>
              <a:rPr lang="en-US" sz="1900" dirty="0"/>
              <a:t> </a:t>
            </a:r>
            <a:r>
              <a:rPr lang="en-US" sz="1900" dirty="0" err="1"/>
              <a:t>Pencairan</a:t>
            </a:r>
            <a:r>
              <a:rPr lang="en-US" sz="1900" dirty="0"/>
              <a:t> Dana BOS TA.2024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DE835-BF1B-C390-18D4-9C690D162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132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Untuk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 Surat </a:t>
            </a:r>
            <a:r>
              <a:rPr lang="en-US" dirty="0" err="1">
                <a:solidFill>
                  <a:schemeClr val="tx1"/>
                </a:solidFill>
              </a:rPr>
              <a:t>Permohonan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Pencaiaran</a:t>
            </a:r>
            <a:r>
              <a:rPr lang="en-US" dirty="0">
                <a:solidFill>
                  <a:schemeClr val="tx1"/>
                </a:solidFill>
              </a:rPr>
              <a:t> Dana, madrasah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melakukan 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 format Surat </a:t>
            </a:r>
            <a:r>
              <a:rPr lang="en-US" dirty="0" err="1">
                <a:solidFill>
                  <a:schemeClr val="tx1"/>
                </a:solidFill>
              </a:rPr>
              <a:t>Permohonan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Pencairan</a:t>
            </a:r>
            <a:r>
              <a:rPr lang="en-US" dirty="0">
                <a:solidFill>
                  <a:schemeClr val="tx1"/>
                </a:solidFill>
              </a:rPr>
              <a:t> Dana BOS TA.2024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klik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Unduh</a:t>
            </a:r>
            <a:r>
              <a:rPr lang="en-US" dirty="0">
                <a:solidFill>
                  <a:schemeClr val="tx1"/>
                </a:solidFill>
              </a:rPr>
              <a:t>”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Lengkapi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konversi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pdf dan </a:t>
            </a:r>
            <a:r>
              <a:rPr lang="en-US" dirty="0" err="1">
                <a:solidFill>
                  <a:schemeClr val="tx1"/>
                </a:solidFill>
              </a:rPr>
              <a:t>diupload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tombol</a:t>
            </a:r>
            <a:r>
              <a:rPr lang="en-US" dirty="0">
                <a:solidFill>
                  <a:schemeClr val="tx1"/>
                </a:solidFill>
              </a:rPr>
              <a:t> Upload.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918EE-117D-26DF-59C4-B8E7B37A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5" y="1930660"/>
            <a:ext cx="6579031" cy="691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5945B-5FA2-33B3-033F-2E8B4EED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05" y="3595752"/>
            <a:ext cx="7237708" cy="8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19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1047</Words>
  <Application>Microsoft Office PowerPoint</Application>
  <PresentationFormat>On-screen Show (16:9)</PresentationFormat>
  <Paragraphs>127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Montserrat</vt:lpstr>
      <vt:lpstr>Poppins SemiBold</vt:lpstr>
      <vt:lpstr>Arial</vt:lpstr>
      <vt:lpstr>Plus Jakarta Sans</vt:lpstr>
      <vt:lpstr>Montserrat SemiBold</vt:lpstr>
      <vt:lpstr>Montserrat Medium</vt:lpstr>
      <vt:lpstr>Simple Light</vt:lpstr>
      <vt:lpstr>PANDUAN PROSES UPLOAD DOKUMEN PENGAJUAN BOS TAHAP 1 2024 PADA ERKAM V2 BAGI MADRASAH YANG TELAH MEMILIKI AKUN EDM ERKAM V2</vt:lpstr>
      <vt:lpstr>ALUR UPLOAD DOKUMEN BOS PADA MADRASAH REGULER</vt:lpstr>
      <vt:lpstr>PowerPoint Presentation</vt:lpstr>
      <vt:lpstr>PowerPoint Presentation</vt:lpstr>
      <vt:lpstr>PowerPoint Presentation</vt:lpstr>
      <vt:lpstr>PowerPoint Presentation</vt:lpstr>
      <vt:lpstr>Madrasah Penerima BOS 2023</vt:lpstr>
      <vt:lpstr>Dokumen Laporan Pertanggung Jawaban 2023</vt:lpstr>
      <vt:lpstr>Dokumen Surat Permohonan Pencairan Dana BOS TA.2024</vt:lpstr>
      <vt:lpstr>Dokumen Surat Pertanggung Jawaban Mutlak (SPTJM)</vt:lpstr>
      <vt:lpstr>Dokumen Surat Perjanjian Kerjasama</vt:lpstr>
      <vt:lpstr>PowerPoint Presentation</vt:lpstr>
      <vt:lpstr>PowerPoint Presentation</vt:lpstr>
      <vt:lpstr>Dokumen Rencana Kerja Anggaran Madrasah (RKAM)</vt:lpstr>
      <vt:lpstr>Dokumen Kuitansi Penerima Bantuan Tahap 1 TA.2024</vt:lpstr>
      <vt:lpstr>Dokumen Bukti Pengembalian Dana Tahap 2 TA. 2023</vt:lpstr>
      <vt:lpstr>Dokumen BAP EMIS Semester Ganjil TP 2022/2023</vt:lpstr>
      <vt:lpstr>Dokumen Tanda Bukti Upload Pencairan Dana BOS TA.2024</vt:lpstr>
      <vt:lpstr>Madrasah Bukan Penerima BOS 2023</vt:lpstr>
      <vt:lpstr>Dokumen Surat Pernyataan Madrasah Tidak Menerima Dana BOS TA.2023</vt:lpstr>
      <vt:lpstr>Dokumen Surat Permohonan Pencairan Dana BOS TA.2024</vt:lpstr>
      <vt:lpstr>Dokumen Surat Pertanggung Jawaban Mutlak (SPTJM)</vt:lpstr>
      <vt:lpstr>Dokumen Surat Perjanjian Kerjasama</vt:lpstr>
      <vt:lpstr>PowerPoint Presentation</vt:lpstr>
      <vt:lpstr>PowerPoint Presentation</vt:lpstr>
      <vt:lpstr>Dokumen Rencana Kerja Anggaran Madrasah (RKAM)</vt:lpstr>
      <vt:lpstr>Dokumen Kuitansi Penerima Bantuan Tahap 1 TA.2024</vt:lpstr>
      <vt:lpstr>Dokumen BAP EMIS Semester Ganjil TP 2022/2023</vt:lpstr>
      <vt:lpstr>Dokumen Tanda Bukti Upload Pencairan Dana BOS TA.2024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</dc:title>
  <dc:creator>hp</dc:creator>
  <cp:lastModifiedBy>Obby ilham</cp:lastModifiedBy>
  <cp:revision>5</cp:revision>
  <dcterms:modified xsi:type="dcterms:W3CDTF">2024-01-14T08:01:46Z</dcterms:modified>
</cp:coreProperties>
</file>